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6"/>
    <p:sldId id="257" r:id="rId17"/>
    <p:sldId id="258" r:id="rId18"/>
    <p:sldId id="259" r:id="rId19"/>
    <p:sldId id="260" r:id="rId20"/>
    <p:sldId id="261" r:id="rId21"/>
    <p:sldId id="262" r:id="rId22"/>
    <p:sldId id="263" r:id="rId23"/>
    <p:sldId id="264" r:id="rId24"/>
    <p:sldId id="265" r:id="rId25"/>
    <p:sldId id="266" r:id="rId26"/>
    <p:sldId id="267" r:id="rId27"/>
    <p:sldId id="268" r:id="rId28"/>
    <p:sldId id="269" r:id="rId29"/>
    <p:sldId id="270" r:id="rId30"/>
    <p:sldId id="271" r:id="rId3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Kollektif" charset="1" panose="020B0604020101010102"/>
      <p:regular r:id="rId10"/>
    </p:embeddedFont>
    <p:embeddedFont>
      <p:font typeface="Kollektif Bold" charset="1" panose="020B0604020101010102"/>
      <p:regular r:id="rId11"/>
    </p:embeddedFont>
    <p:embeddedFont>
      <p:font typeface="Kollektif Italics" charset="1" panose="020B0604020101010102"/>
      <p:regular r:id="rId12"/>
    </p:embeddedFont>
    <p:embeddedFont>
      <p:font typeface="Kollektif Bold Italics" charset="1" panose="020B0604020101010102"/>
      <p:regular r:id="rId13"/>
    </p:embeddedFont>
    <p:embeddedFont>
      <p:font typeface="Satisfy" charset="1" panose="02000000000000000000"/>
      <p:regular r:id="rId14"/>
    </p:embeddedFont>
    <p:embeddedFont>
      <p:font typeface="Marykate" charset="1" panose="000000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slides/slide1.xml" Type="http://schemas.openxmlformats.org/officeDocument/2006/relationships/slide"/><Relationship Id="rId17" Target="slides/slide2.xml" Type="http://schemas.openxmlformats.org/officeDocument/2006/relationships/slide"/><Relationship Id="rId18" Target="slides/slide3.xml" Type="http://schemas.openxmlformats.org/officeDocument/2006/relationships/slide"/><Relationship Id="rId19" Target="slides/slide4.xml" Type="http://schemas.openxmlformats.org/officeDocument/2006/relationships/slide"/><Relationship Id="rId2" Target="presProps.xml" Type="http://schemas.openxmlformats.org/officeDocument/2006/relationships/presProps"/><Relationship Id="rId20" Target="slides/slide5.xml" Type="http://schemas.openxmlformats.org/officeDocument/2006/relationships/slide"/><Relationship Id="rId21" Target="slides/slide6.xml" Type="http://schemas.openxmlformats.org/officeDocument/2006/relationships/slide"/><Relationship Id="rId22" Target="slides/slide7.xml" Type="http://schemas.openxmlformats.org/officeDocument/2006/relationships/slide"/><Relationship Id="rId23" Target="slides/slide8.xml" Type="http://schemas.openxmlformats.org/officeDocument/2006/relationships/slide"/><Relationship Id="rId24" Target="slides/slide9.xml" Type="http://schemas.openxmlformats.org/officeDocument/2006/relationships/slide"/><Relationship Id="rId25" Target="slides/slide10.xml" Type="http://schemas.openxmlformats.org/officeDocument/2006/relationships/slide"/><Relationship Id="rId26" Target="slides/slide11.xml" Type="http://schemas.openxmlformats.org/officeDocument/2006/relationships/slide"/><Relationship Id="rId27" Target="slides/slide12.xml" Type="http://schemas.openxmlformats.org/officeDocument/2006/relationships/slide"/><Relationship Id="rId28" Target="slides/slide13.xml" Type="http://schemas.openxmlformats.org/officeDocument/2006/relationships/slide"/><Relationship Id="rId29" Target="slides/slide14.xml" Type="http://schemas.openxmlformats.org/officeDocument/2006/relationships/slide"/><Relationship Id="rId3" Target="viewProps.xml" Type="http://schemas.openxmlformats.org/officeDocument/2006/relationships/viewProps"/><Relationship Id="rId30" Target="slides/slide15.xml" Type="http://schemas.openxmlformats.org/officeDocument/2006/relationships/slide"/><Relationship Id="rId31" Target="slides/slide16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svg>
</file>

<file path=ppt/media/image39.png>
</file>

<file path=ppt/media/image4.svg>
</file>

<file path=ppt/media/image40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.png" Type="http://schemas.openxmlformats.org/officeDocument/2006/relationships/image"/><Relationship Id="rId11" Target="../media/image32.png" Type="http://schemas.openxmlformats.org/officeDocument/2006/relationships/image"/><Relationship Id="rId2" Target="../media/image1.jpeg" Type="http://schemas.openxmlformats.org/officeDocument/2006/relationships/image"/><Relationship Id="rId3" Target="../media/image26.png" Type="http://schemas.openxmlformats.org/officeDocument/2006/relationships/image"/><Relationship Id="rId4" Target="../media/image28.png" Type="http://schemas.openxmlformats.org/officeDocument/2006/relationships/image"/><Relationship Id="rId5" Target="../media/image29.svg" Type="http://schemas.openxmlformats.org/officeDocument/2006/relationships/image"/><Relationship Id="rId6" Target="../media/image24.png" Type="http://schemas.openxmlformats.org/officeDocument/2006/relationships/image"/><Relationship Id="rId7" Target="../media/image25.svg" Type="http://schemas.openxmlformats.org/officeDocument/2006/relationships/image"/><Relationship Id="rId8" Target="../media/image30.png" Type="http://schemas.openxmlformats.org/officeDocument/2006/relationships/image"/><Relationship Id="rId9" Target="../media/image31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.png" Type="http://schemas.openxmlformats.org/officeDocument/2006/relationships/image"/><Relationship Id="rId11" Target="../media/image33.png" Type="http://schemas.openxmlformats.org/officeDocument/2006/relationships/image"/><Relationship Id="rId2" Target="../media/image1.jpeg" Type="http://schemas.openxmlformats.org/officeDocument/2006/relationships/image"/><Relationship Id="rId3" Target="../media/image26.png" Type="http://schemas.openxmlformats.org/officeDocument/2006/relationships/image"/><Relationship Id="rId4" Target="../media/image28.png" Type="http://schemas.openxmlformats.org/officeDocument/2006/relationships/image"/><Relationship Id="rId5" Target="../media/image29.svg" Type="http://schemas.openxmlformats.org/officeDocument/2006/relationships/image"/><Relationship Id="rId6" Target="../media/image24.png" Type="http://schemas.openxmlformats.org/officeDocument/2006/relationships/image"/><Relationship Id="rId7" Target="../media/image25.svg" Type="http://schemas.openxmlformats.org/officeDocument/2006/relationships/image"/><Relationship Id="rId8" Target="../media/image30.png" Type="http://schemas.openxmlformats.org/officeDocument/2006/relationships/image"/><Relationship Id="rId9" Target="../media/image31.sv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.png" Type="http://schemas.openxmlformats.org/officeDocument/2006/relationships/image"/><Relationship Id="rId11" Target="../media/image34.png" Type="http://schemas.openxmlformats.org/officeDocument/2006/relationships/image"/><Relationship Id="rId2" Target="../media/image1.jpeg" Type="http://schemas.openxmlformats.org/officeDocument/2006/relationships/image"/><Relationship Id="rId3" Target="../media/image26.png" Type="http://schemas.openxmlformats.org/officeDocument/2006/relationships/image"/><Relationship Id="rId4" Target="../media/image28.png" Type="http://schemas.openxmlformats.org/officeDocument/2006/relationships/image"/><Relationship Id="rId5" Target="../media/image29.svg" Type="http://schemas.openxmlformats.org/officeDocument/2006/relationships/image"/><Relationship Id="rId6" Target="../media/image24.png" Type="http://schemas.openxmlformats.org/officeDocument/2006/relationships/image"/><Relationship Id="rId7" Target="../media/image25.svg" Type="http://schemas.openxmlformats.org/officeDocument/2006/relationships/image"/><Relationship Id="rId8" Target="../media/image30.png" Type="http://schemas.openxmlformats.org/officeDocument/2006/relationships/image"/><Relationship Id="rId9" Target="../media/image31.sv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.png" Type="http://schemas.openxmlformats.org/officeDocument/2006/relationships/image"/><Relationship Id="rId11" Target="../media/image35.png" Type="http://schemas.openxmlformats.org/officeDocument/2006/relationships/image"/><Relationship Id="rId2" Target="../media/image1.jpeg" Type="http://schemas.openxmlformats.org/officeDocument/2006/relationships/image"/><Relationship Id="rId3" Target="../media/image26.png" Type="http://schemas.openxmlformats.org/officeDocument/2006/relationships/image"/><Relationship Id="rId4" Target="../media/image28.png" Type="http://schemas.openxmlformats.org/officeDocument/2006/relationships/image"/><Relationship Id="rId5" Target="../media/image29.svg" Type="http://schemas.openxmlformats.org/officeDocument/2006/relationships/image"/><Relationship Id="rId6" Target="../media/image24.png" Type="http://schemas.openxmlformats.org/officeDocument/2006/relationships/image"/><Relationship Id="rId7" Target="../media/image25.svg" Type="http://schemas.openxmlformats.org/officeDocument/2006/relationships/image"/><Relationship Id="rId8" Target="../media/image30.png" Type="http://schemas.openxmlformats.org/officeDocument/2006/relationships/image"/><Relationship Id="rId9" Target="../media/image31.sv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6.png" Type="http://schemas.openxmlformats.org/officeDocument/2006/relationships/image"/><Relationship Id="rId11" Target="https://www.restapitutorial.com/httpstatuscodes.html" TargetMode="External" Type="http://schemas.openxmlformats.org/officeDocument/2006/relationships/hyperlink"/><Relationship Id="rId2" Target="../media/image1.jpe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Relationship Id="rId5" Target="../media/image24.png" Type="http://schemas.openxmlformats.org/officeDocument/2006/relationships/image"/><Relationship Id="rId6" Target="../media/image25.svg" Type="http://schemas.openxmlformats.org/officeDocument/2006/relationships/image"/><Relationship Id="rId7" Target="../media/image30.png" Type="http://schemas.openxmlformats.org/officeDocument/2006/relationships/image"/><Relationship Id="rId8" Target="../media/image31.svg" Type="http://schemas.openxmlformats.org/officeDocument/2006/relationships/image"/><Relationship Id="rId9" Target="../media/image2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26.png" Type="http://schemas.openxmlformats.org/officeDocument/2006/relationships/image"/><Relationship Id="rId5" Target="../media/image37.png" Type="http://schemas.openxmlformats.org/officeDocument/2006/relationships/image"/><Relationship Id="rId6" Target="../media/image38.svg" Type="http://schemas.openxmlformats.org/officeDocument/2006/relationships/image"/><Relationship Id="rId7" Target="../media/image39.png" Type="http://schemas.openxmlformats.org/officeDocument/2006/relationships/image"/><Relationship Id="rId8" Target="../media/image40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20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Relationship Id="rId4" Target="../media/image19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1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22.png" Type="http://schemas.openxmlformats.org/officeDocument/2006/relationships/image"/><Relationship Id="rId9" Target="../media/image23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2.png" Type="http://schemas.openxmlformats.org/officeDocument/2006/relationships/image"/><Relationship Id="rId11" Target="../media/image23.svg" Type="http://schemas.openxmlformats.org/officeDocument/2006/relationships/image"/><Relationship Id="rId12" Target="../media/image26.png" Type="http://schemas.openxmlformats.org/officeDocument/2006/relationships/image"/><Relationship Id="rId13" Target="../media/image27.pn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24.png" Type="http://schemas.openxmlformats.org/officeDocument/2006/relationships/image"/><Relationship Id="rId7" Target="../media/image25.sv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.png" Type="http://schemas.openxmlformats.org/officeDocument/2006/relationships/image"/><Relationship Id="rId2" Target="../media/image1.jpeg" Type="http://schemas.openxmlformats.org/officeDocument/2006/relationships/image"/><Relationship Id="rId3" Target="../media/image26.png" Type="http://schemas.openxmlformats.org/officeDocument/2006/relationships/image"/><Relationship Id="rId4" Target="../media/image28.png" Type="http://schemas.openxmlformats.org/officeDocument/2006/relationships/image"/><Relationship Id="rId5" Target="../media/image29.svg" Type="http://schemas.openxmlformats.org/officeDocument/2006/relationships/image"/><Relationship Id="rId6" Target="../media/image24.png" Type="http://schemas.openxmlformats.org/officeDocument/2006/relationships/image"/><Relationship Id="rId7" Target="../media/image25.svg" Type="http://schemas.openxmlformats.org/officeDocument/2006/relationships/image"/><Relationship Id="rId8" Target="../media/image30.png" Type="http://schemas.openxmlformats.org/officeDocument/2006/relationships/image"/><Relationship Id="rId9" Target="../media/image31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1875" r="0" b="21875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2058072" y="1295137"/>
            <a:ext cx="14171857" cy="7638806"/>
            <a:chOff x="0" y="0"/>
            <a:chExt cx="18895809" cy="10185074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0" t="3518" r="0" b="28697"/>
            <a:stretch>
              <a:fillRect/>
            </a:stretch>
          </p:blipFill>
          <p:spPr>
            <a:xfrm flipH="false" flipV="false" rot="0">
              <a:off x="0" y="402745"/>
              <a:ext cx="18895809" cy="9782330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1838892">
              <a:off x="16129734" y="305914"/>
              <a:ext cx="1617713" cy="1523591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3252107" y="3694872"/>
            <a:ext cx="11783786" cy="2209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799"/>
              </a:lnSpc>
            </a:pPr>
            <a:r>
              <a:rPr lang="en-US" sz="15999" spc="671">
                <a:solidFill>
                  <a:srgbClr val="000000"/>
                </a:solidFill>
                <a:latin typeface="Marykate"/>
              </a:rPr>
              <a:t>REST API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4388606">
            <a:off x="5280821" y="1970635"/>
            <a:ext cx="1260418" cy="1398523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3575439" y="8037323"/>
            <a:ext cx="11767531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 spc="26">
                <a:solidFill>
                  <a:srgbClr val="000000"/>
                </a:solidFill>
                <a:latin typeface="Satisfy"/>
              </a:rPr>
              <a:t>Vu Nhat Duy-ITITIU17047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150047">
            <a:off x="2737392" y="8258064"/>
            <a:ext cx="3348950" cy="1351758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531315" y="6145889"/>
            <a:ext cx="2194959" cy="2788054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4183691">
            <a:off x="-109045" y="86688"/>
            <a:ext cx="3883048" cy="304995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1875" r="0" b="21875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113445">
            <a:off x="-260701" y="939118"/>
            <a:ext cx="18809403" cy="7449255"/>
            <a:chOff x="0" y="0"/>
            <a:chExt cx="25079204" cy="993234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>
              <a:alphaModFix amt="57000"/>
            </a:blip>
            <a:srcRect l="0" t="6115" r="27885" b="24686"/>
            <a:stretch>
              <a:fillRect/>
            </a:stretch>
          </p:blipFill>
          <p:spPr>
            <a:xfrm flipH="false" flipV="false" rot="-2572215">
              <a:off x="-130575" y="1315800"/>
              <a:ext cx="4394757" cy="1341544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>
              <a:alphaModFix amt="57000"/>
            </a:blip>
            <a:srcRect l="0" t="29580" r="15003" b="0"/>
            <a:stretch>
              <a:fillRect/>
            </a:stretch>
          </p:blipFill>
          <p:spPr>
            <a:xfrm flipH="false" flipV="false" rot="-2572215">
              <a:off x="20126777" y="6987441"/>
              <a:ext cx="5179792" cy="1365215"/>
            </a:xfrm>
            <a:prstGeom prst="rect">
              <a:avLst/>
            </a:prstGeom>
          </p:spPr>
        </p:pic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831584"/>
            <a:ext cx="1682290" cy="2208257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222741" y="-723827"/>
            <a:ext cx="3037292" cy="311082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0695930">
            <a:off x="7639859" y="8297201"/>
            <a:ext cx="2414352" cy="1378375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10"/>
          <a:srcRect l="8610" t="32301" r="14209" b="17628"/>
          <a:stretch>
            <a:fillRect/>
          </a:stretch>
        </p:blipFill>
        <p:spPr>
          <a:xfrm flipH="false" flipV="false" rot="0">
            <a:off x="809226" y="1935712"/>
            <a:ext cx="16450074" cy="8150698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11"/>
          <a:srcRect l="0" t="0" r="0" b="0"/>
          <a:stretch>
            <a:fillRect/>
          </a:stretch>
        </p:blipFill>
        <p:spPr>
          <a:xfrm flipH="false" flipV="false" rot="0">
            <a:off x="1184765" y="4814702"/>
            <a:ext cx="15677718" cy="500996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2176416" y="220979"/>
            <a:ext cx="14686067" cy="14439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759"/>
              </a:lnSpc>
              <a:spcBef>
                <a:spcPct val="0"/>
              </a:spcBef>
            </a:pPr>
            <a:r>
              <a:rPr lang="en-US" sz="8399">
                <a:solidFill>
                  <a:srgbClr val="000000"/>
                </a:solidFill>
                <a:latin typeface="Marykate"/>
              </a:rPr>
              <a:t>REST EXAMPLE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12850" y="2128680"/>
            <a:ext cx="15242826" cy="3373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Kollektif"/>
              </a:rPr>
              <a:t>Context: A server with information about users</a:t>
            </a:r>
          </a:p>
          <a:p>
            <a:pPr algn="just" marL="1036320" indent="-518160" lvl="1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000000"/>
                </a:solidFill>
                <a:latin typeface="Kollektif"/>
              </a:rPr>
              <a:t>The GET method is used to retrieve resources</a:t>
            </a:r>
          </a:p>
          <a:p>
            <a:pPr algn="just" marL="1036320" indent="-518160" lvl="1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000000"/>
                </a:solidFill>
                <a:latin typeface="Kollektif"/>
              </a:rPr>
              <a:t>Which data format? Specified by the Accept header!</a:t>
            </a:r>
          </a:p>
          <a:p>
            <a:pPr algn="just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1875" r="0" b="21875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113445">
            <a:off x="-260701" y="939118"/>
            <a:ext cx="18809403" cy="7449255"/>
            <a:chOff x="0" y="0"/>
            <a:chExt cx="25079204" cy="993234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>
              <a:alphaModFix amt="57000"/>
            </a:blip>
            <a:srcRect l="0" t="6115" r="27885" b="24686"/>
            <a:stretch>
              <a:fillRect/>
            </a:stretch>
          </p:blipFill>
          <p:spPr>
            <a:xfrm flipH="false" flipV="false" rot="-2572215">
              <a:off x="-130575" y="1315800"/>
              <a:ext cx="4394757" cy="1341544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>
              <a:alphaModFix amt="57000"/>
            </a:blip>
            <a:srcRect l="0" t="29580" r="15003" b="0"/>
            <a:stretch>
              <a:fillRect/>
            </a:stretch>
          </p:blipFill>
          <p:spPr>
            <a:xfrm flipH="false" flipV="false" rot="-2572215">
              <a:off x="20126777" y="6987441"/>
              <a:ext cx="5179792" cy="1365215"/>
            </a:xfrm>
            <a:prstGeom prst="rect">
              <a:avLst/>
            </a:prstGeom>
          </p:spPr>
        </p:pic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831584"/>
            <a:ext cx="1682290" cy="2208257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222741" y="-723827"/>
            <a:ext cx="3037292" cy="311082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0695930">
            <a:off x="7639859" y="8297201"/>
            <a:ext cx="2414352" cy="1378375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10"/>
          <a:srcRect l="8610" t="32301" r="14209" b="17628"/>
          <a:stretch>
            <a:fillRect/>
          </a:stretch>
        </p:blipFill>
        <p:spPr>
          <a:xfrm flipH="false" flipV="false" rot="0">
            <a:off x="809226" y="1935712"/>
            <a:ext cx="16450074" cy="8150698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11"/>
          <a:srcRect l="0" t="0" r="0" b="0"/>
          <a:stretch>
            <a:fillRect/>
          </a:stretch>
        </p:blipFill>
        <p:spPr>
          <a:xfrm flipH="false" flipV="false" rot="0">
            <a:off x="1423788" y="5439023"/>
            <a:ext cx="15440424" cy="4647387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2176416" y="220979"/>
            <a:ext cx="14686067" cy="14439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759"/>
              </a:lnSpc>
              <a:spcBef>
                <a:spcPct val="0"/>
              </a:spcBef>
            </a:pPr>
            <a:r>
              <a:rPr lang="en-US" sz="8399">
                <a:solidFill>
                  <a:srgbClr val="000000"/>
                </a:solidFill>
                <a:latin typeface="Marykate"/>
              </a:rPr>
              <a:t>REST EXAMPLE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25795" y="2077501"/>
            <a:ext cx="16036411" cy="3373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Kollektif"/>
              </a:rPr>
              <a:t>Context: A server with information about users</a:t>
            </a:r>
          </a:p>
          <a:p>
            <a:pPr algn="just" marL="1036320" indent="-518160" lvl="1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000000"/>
                </a:solidFill>
                <a:latin typeface="Kollektif"/>
              </a:rPr>
              <a:t>The POST method is used to create resources</a:t>
            </a:r>
          </a:p>
          <a:p>
            <a:pPr algn="just" marL="1036320" indent="-518160" lvl="1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000000"/>
                </a:solidFill>
                <a:latin typeface="Kollektif"/>
              </a:rPr>
              <a:t>Which data format? Specified by the Accept and Content-Type header!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1875" r="0" b="21875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113445">
            <a:off x="-260701" y="939118"/>
            <a:ext cx="18809403" cy="7449255"/>
            <a:chOff x="0" y="0"/>
            <a:chExt cx="25079204" cy="993234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>
              <a:alphaModFix amt="57000"/>
            </a:blip>
            <a:srcRect l="0" t="6115" r="27885" b="24686"/>
            <a:stretch>
              <a:fillRect/>
            </a:stretch>
          </p:blipFill>
          <p:spPr>
            <a:xfrm flipH="false" flipV="false" rot="-2572215">
              <a:off x="-130575" y="1315800"/>
              <a:ext cx="4394757" cy="1341544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>
              <a:alphaModFix amt="57000"/>
            </a:blip>
            <a:srcRect l="0" t="29580" r="15003" b="0"/>
            <a:stretch>
              <a:fillRect/>
            </a:stretch>
          </p:blipFill>
          <p:spPr>
            <a:xfrm flipH="false" flipV="false" rot="-2572215">
              <a:off x="20126777" y="6987441"/>
              <a:ext cx="5179792" cy="1365215"/>
            </a:xfrm>
            <a:prstGeom prst="rect">
              <a:avLst/>
            </a:prstGeom>
          </p:spPr>
        </p:pic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831584"/>
            <a:ext cx="1682290" cy="2208257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222741" y="-723827"/>
            <a:ext cx="3037292" cy="311082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0695930">
            <a:off x="7639859" y="8297201"/>
            <a:ext cx="2414352" cy="1378375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10"/>
          <a:srcRect l="8610" t="32301" r="14209" b="17628"/>
          <a:stretch>
            <a:fillRect/>
          </a:stretch>
        </p:blipFill>
        <p:spPr>
          <a:xfrm flipH="false" flipV="false" rot="0">
            <a:off x="809226" y="1935712"/>
            <a:ext cx="16450074" cy="8150698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11"/>
          <a:srcRect l="0" t="0" r="0" b="0"/>
          <a:stretch>
            <a:fillRect/>
          </a:stretch>
        </p:blipFill>
        <p:spPr>
          <a:xfrm flipH="false" flipV="false" rot="0">
            <a:off x="1109311" y="3981767"/>
            <a:ext cx="15833783" cy="5523413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2176416" y="220979"/>
            <a:ext cx="14686067" cy="14439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759"/>
              </a:lnSpc>
              <a:spcBef>
                <a:spcPct val="0"/>
              </a:spcBef>
            </a:pPr>
            <a:r>
              <a:rPr lang="en-US" sz="8399">
                <a:solidFill>
                  <a:srgbClr val="000000"/>
                </a:solidFill>
                <a:latin typeface="Marykate"/>
              </a:rPr>
              <a:t>REST EXAMPLE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09311" y="1931987"/>
            <a:ext cx="16069379" cy="1678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Kollektif"/>
              </a:rPr>
              <a:t>Context: A server with information about users</a:t>
            </a:r>
          </a:p>
          <a:p>
            <a:pPr algn="just" marL="1036320" indent="-518160" lvl="1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000000"/>
                </a:solidFill>
                <a:latin typeface="Kollektif"/>
              </a:rPr>
              <a:t>The PUT method is used to update an entire resource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1875" r="0" b="21875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113445">
            <a:off x="-260701" y="939118"/>
            <a:ext cx="18809403" cy="7449255"/>
            <a:chOff x="0" y="0"/>
            <a:chExt cx="25079204" cy="993234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>
              <a:alphaModFix amt="57000"/>
            </a:blip>
            <a:srcRect l="0" t="6115" r="27885" b="24686"/>
            <a:stretch>
              <a:fillRect/>
            </a:stretch>
          </p:blipFill>
          <p:spPr>
            <a:xfrm flipH="false" flipV="false" rot="-2572215">
              <a:off x="-130575" y="1315800"/>
              <a:ext cx="4394757" cy="1341544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>
              <a:alphaModFix amt="57000"/>
            </a:blip>
            <a:srcRect l="0" t="29580" r="15003" b="0"/>
            <a:stretch>
              <a:fillRect/>
            </a:stretch>
          </p:blipFill>
          <p:spPr>
            <a:xfrm flipH="false" flipV="false" rot="-2572215">
              <a:off x="20126777" y="6987441"/>
              <a:ext cx="5179792" cy="1365215"/>
            </a:xfrm>
            <a:prstGeom prst="rect">
              <a:avLst/>
            </a:prstGeom>
          </p:spPr>
        </p:pic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831584"/>
            <a:ext cx="1682290" cy="2208257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222741" y="-723827"/>
            <a:ext cx="3037292" cy="311082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0695930">
            <a:off x="7639859" y="8297201"/>
            <a:ext cx="2414352" cy="1378375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10"/>
          <a:srcRect l="8610" t="32301" r="14209" b="17628"/>
          <a:stretch>
            <a:fillRect/>
          </a:stretch>
        </p:blipFill>
        <p:spPr>
          <a:xfrm flipH="false" flipV="false" rot="0">
            <a:off x="809226" y="1935712"/>
            <a:ext cx="16450074" cy="8150698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11"/>
          <a:srcRect l="0" t="0" r="0" b="0"/>
          <a:stretch>
            <a:fillRect/>
          </a:stretch>
        </p:blipFill>
        <p:spPr>
          <a:xfrm flipH="false" flipV="false" rot="0">
            <a:off x="1377189" y="3767987"/>
            <a:ext cx="15314148" cy="1791516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2176416" y="220979"/>
            <a:ext cx="14686067" cy="14439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759"/>
              </a:lnSpc>
              <a:spcBef>
                <a:spcPct val="0"/>
              </a:spcBef>
            </a:pPr>
            <a:r>
              <a:rPr lang="en-US" sz="8399">
                <a:solidFill>
                  <a:srgbClr val="000000"/>
                </a:solidFill>
                <a:latin typeface="Marykate"/>
              </a:rPr>
              <a:t>REST EXAMPLE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09311" y="1931987"/>
            <a:ext cx="16069379" cy="1678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Kollektif"/>
              </a:rPr>
              <a:t>Context: A server with information about users</a:t>
            </a:r>
          </a:p>
          <a:p>
            <a:pPr algn="just" marL="1036320" indent="-518160" lvl="1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000000"/>
                </a:solidFill>
                <a:latin typeface="Kollektif"/>
              </a:rPr>
              <a:t>The DELETE method is used to delete a resource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1875" r="0" b="21875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831584"/>
            <a:ext cx="1682290" cy="2208257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222741" y="-723827"/>
            <a:ext cx="3037292" cy="311082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0695930">
            <a:off x="7639859" y="8297201"/>
            <a:ext cx="2414352" cy="1378375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9"/>
          <a:srcRect l="8610" t="32301" r="14209" b="17628"/>
          <a:stretch>
            <a:fillRect/>
          </a:stretch>
        </p:blipFill>
        <p:spPr>
          <a:xfrm flipH="false" flipV="false" rot="0">
            <a:off x="809226" y="1935712"/>
            <a:ext cx="16450074" cy="8150698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10"/>
          <a:srcRect l="0" t="0" r="0" b="0"/>
          <a:stretch>
            <a:fillRect/>
          </a:stretch>
        </p:blipFill>
        <p:spPr>
          <a:xfrm flipH="false" flipV="false" rot="0">
            <a:off x="1504411" y="4663745"/>
            <a:ext cx="15110295" cy="2169955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2176416" y="220979"/>
            <a:ext cx="14686067" cy="14439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759"/>
              </a:lnSpc>
              <a:spcBef>
                <a:spcPct val="0"/>
              </a:spcBef>
            </a:pPr>
            <a:r>
              <a:rPr lang="en-US" sz="8399">
                <a:solidFill>
                  <a:srgbClr val="000000"/>
                </a:solidFill>
                <a:latin typeface="Marykate"/>
              </a:rPr>
              <a:t>REST EXAMPLE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09311" y="1931987"/>
            <a:ext cx="16069379" cy="2526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Kollektif"/>
              </a:rPr>
              <a:t>Context: A server with information about users</a:t>
            </a:r>
          </a:p>
          <a:p>
            <a:pPr algn="just" marL="1036320" indent="-518160" lvl="1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000000"/>
                </a:solidFill>
                <a:latin typeface="Kollektif"/>
              </a:rPr>
              <a:t>What if something goes wrong?</a:t>
            </a:r>
          </a:p>
          <a:p>
            <a:pPr algn="just" marL="1036320" indent="-518160" lvl="1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000000"/>
                </a:solidFill>
                <a:latin typeface="Kollektif"/>
              </a:rPr>
              <a:t>Use the HTTP status codes to indicate success/failure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09311" y="7100400"/>
            <a:ext cx="16069379" cy="1678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036320" indent="-518160" lvl="1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000000"/>
                </a:solidFill>
                <a:latin typeface="Kollektif"/>
              </a:rPr>
              <a:t>More information about status codes here:</a:t>
            </a:r>
          </a:p>
          <a:p>
            <a:pPr algn="just" marL="1036320" indent="-518160" lvl="1">
              <a:lnSpc>
                <a:spcPts val="6719"/>
              </a:lnSpc>
              <a:buFont typeface="Arial"/>
              <a:buChar char="•"/>
            </a:pPr>
            <a:r>
              <a:rPr lang="en-US" sz="4800" u="sng">
                <a:solidFill>
                  <a:srgbClr val="000000"/>
                </a:solidFill>
                <a:latin typeface="Kollektif"/>
                <a:hlinkClick r:id="rId11" tooltip="https://www.restapitutorial.com/httpstatuscodes.html"/>
              </a:rPr>
              <a:t>https://www.restapitutorial.com/httpstatuscodes.html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1875" r="0" b="21875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2058072" y="1295137"/>
            <a:ext cx="14171857" cy="7638806"/>
            <a:chOff x="0" y="0"/>
            <a:chExt cx="18895809" cy="10185074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0" t="3518" r="0" b="28697"/>
            <a:stretch>
              <a:fillRect/>
            </a:stretch>
          </p:blipFill>
          <p:spPr>
            <a:xfrm flipH="false" flipV="false" rot="0">
              <a:off x="0" y="402745"/>
              <a:ext cx="18895809" cy="9782330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1838892">
              <a:off x="16129734" y="305914"/>
              <a:ext cx="1617713" cy="1523591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3252107" y="3694872"/>
            <a:ext cx="11783786" cy="2209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799"/>
              </a:lnSpc>
            </a:pPr>
            <a:r>
              <a:rPr lang="en-US" sz="15999" spc="671">
                <a:solidFill>
                  <a:srgbClr val="000000"/>
                </a:solidFill>
                <a:latin typeface="Marykate"/>
              </a:rPr>
              <a:t>DEMO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4388606">
            <a:off x="5280821" y="1970635"/>
            <a:ext cx="1260418" cy="1398523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150047">
            <a:off x="2737392" y="8258064"/>
            <a:ext cx="3348950" cy="1351758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531315" y="6145889"/>
            <a:ext cx="2194959" cy="2788054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4183691">
            <a:off x="-109045" y="86688"/>
            <a:ext cx="3883048" cy="304995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1875" r="0" b="21875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2112963" y="1887925"/>
            <a:ext cx="14062075" cy="6887298"/>
            <a:chOff x="0" y="0"/>
            <a:chExt cx="18749433" cy="9183064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0" t="14673" r="7950" b="32971"/>
            <a:stretch>
              <a:fillRect/>
            </a:stretch>
          </p:blipFill>
          <p:spPr>
            <a:xfrm flipH="false" flipV="false" rot="-78066">
              <a:off x="968257" y="961703"/>
              <a:ext cx="16705887" cy="7257036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4">
              <a:alphaModFix amt="57000"/>
            </a:blip>
            <a:srcRect l="0" t="6115" r="3279" b="0"/>
            <a:stretch>
              <a:fillRect/>
            </a:stretch>
          </p:blipFill>
          <p:spPr>
            <a:xfrm flipH="false" flipV="false" rot="-2572215">
              <a:off x="-115252" y="1208538"/>
              <a:ext cx="4042889" cy="1248445"/>
            </a:xfrm>
            <a:prstGeom prst="rect">
              <a:avLst/>
            </a:prstGeom>
          </p:spPr>
        </p:pic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>
              <a:alphaModFix amt="57000"/>
            </a:blip>
            <a:srcRect l="0" t="6115" r="3279" b="0"/>
            <a:stretch>
              <a:fillRect/>
            </a:stretch>
          </p:blipFill>
          <p:spPr>
            <a:xfrm flipH="false" flipV="false" rot="-2572215">
              <a:off x="14821796" y="6726082"/>
              <a:ext cx="4042889" cy="1248445"/>
            </a:xfrm>
            <a:prstGeom prst="rect">
              <a:avLst/>
            </a:prstGeom>
          </p:spPr>
        </p:pic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2951973">
            <a:off x="-1335923" y="-256851"/>
            <a:ext cx="3799654" cy="2051813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477715" y="7601692"/>
            <a:ext cx="2277206" cy="2020503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895267" y="3102725"/>
            <a:ext cx="14497466" cy="421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0"/>
              </a:lnSpc>
            </a:pPr>
            <a:r>
              <a:rPr lang="en-US" sz="12000">
                <a:solidFill>
                  <a:srgbClr val="000000"/>
                </a:solidFill>
                <a:latin typeface="Marykate"/>
              </a:rPr>
              <a:t>Thank you!</a:t>
            </a:r>
          </a:p>
          <a:p>
            <a:pPr algn="ctr" marL="0" indent="0" lvl="0">
              <a:lnSpc>
                <a:spcPts val="16800"/>
              </a:lnSpc>
              <a:spcBef>
                <a:spcPct val="0"/>
              </a:spcBef>
            </a:pPr>
            <a:r>
              <a:rPr lang="en-US" sz="12000">
                <a:solidFill>
                  <a:srgbClr val="000000"/>
                </a:solidFill>
                <a:latin typeface="Marykate"/>
              </a:rPr>
              <a:t>Any questions</a:t>
            </a:r>
            <a:r>
              <a:rPr lang="en-US" sz="12000" u="none">
                <a:solidFill>
                  <a:srgbClr val="000000"/>
                </a:solidFill>
                <a:latin typeface="Marykate"/>
              </a:rPr>
              <a:t>?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1875" r="0" b="21875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288872" y="317960"/>
            <a:ext cx="17710256" cy="9473665"/>
            <a:chOff x="0" y="0"/>
            <a:chExt cx="23613675" cy="12631554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0" t="3518" r="0" b="28697"/>
            <a:stretch>
              <a:fillRect/>
            </a:stretch>
          </p:blipFill>
          <p:spPr>
            <a:xfrm flipH="false" flipV="false" rot="0">
              <a:off x="0" y="406792"/>
              <a:ext cx="23613675" cy="12224761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761161" y="0"/>
              <a:ext cx="968329" cy="1895306"/>
            </a:xfrm>
            <a:prstGeom prst="rect">
              <a:avLst/>
            </a:prstGeom>
          </p:spPr>
        </p:pic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307019" y="7625956"/>
            <a:ext cx="1893009" cy="2407642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2484664" y="828675"/>
            <a:ext cx="13318671" cy="1661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439"/>
              </a:lnSpc>
              <a:spcBef>
                <a:spcPct val="0"/>
              </a:spcBef>
            </a:pPr>
            <a:r>
              <a:rPr lang="en-US" sz="9600">
                <a:solidFill>
                  <a:srgbClr val="000000"/>
                </a:solidFill>
                <a:latin typeface="Marykate"/>
              </a:rPr>
              <a:t>TABLE OF CONTENTS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309919" y="2482215"/>
            <a:ext cx="11156369" cy="6776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2072640" indent="-1036320" lvl="1">
              <a:lnSpc>
                <a:spcPts val="13439"/>
              </a:lnSpc>
              <a:buFont typeface="Arial"/>
              <a:buChar char="•"/>
            </a:pPr>
            <a:r>
              <a:rPr lang="en-US" sz="9600">
                <a:solidFill>
                  <a:srgbClr val="000000"/>
                </a:solidFill>
                <a:latin typeface="Marykate"/>
              </a:rPr>
              <a:t>API</a:t>
            </a:r>
          </a:p>
          <a:p>
            <a:pPr algn="ctr" marL="2072640" indent="-1036320" lvl="1">
              <a:lnSpc>
                <a:spcPts val="13439"/>
              </a:lnSpc>
              <a:buFont typeface="Arial"/>
              <a:buChar char="•"/>
            </a:pPr>
            <a:r>
              <a:rPr lang="en-US" sz="9600">
                <a:solidFill>
                  <a:srgbClr val="000000"/>
                </a:solidFill>
                <a:latin typeface="Marykate"/>
              </a:rPr>
              <a:t>REST API</a:t>
            </a:r>
          </a:p>
          <a:p>
            <a:pPr algn="ctr" marL="2072640" indent="-1036320" lvl="1">
              <a:lnSpc>
                <a:spcPts val="13439"/>
              </a:lnSpc>
              <a:buFont typeface="Arial"/>
              <a:buChar char="•"/>
            </a:pPr>
            <a:r>
              <a:rPr lang="en-US" sz="9600">
                <a:solidFill>
                  <a:srgbClr val="000000"/>
                </a:solidFill>
                <a:latin typeface="Marykate"/>
              </a:rPr>
              <a:t>REST API Methods</a:t>
            </a:r>
          </a:p>
          <a:p>
            <a:pPr algn="ctr" marL="2072640" indent="-1036320" lvl="1">
              <a:lnSpc>
                <a:spcPts val="13439"/>
              </a:lnSpc>
              <a:spcBef>
                <a:spcPct val="0"/>
              </a:spcBef>
              <a:buFont typeface="Arial"/>
              <a:buChar char="•"/>
            </a:pPr>
            <a:r>
              <a:rPr lang="en-US" sz="9600">
                <a:solidFill>
                  <a:srgbClr val="000000"/>
                </a:solidFill>
                <a:latin typeface="Marykate"/>
              </a:rPr>
              <a:t>DEMO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417" r="0" b="13911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658254" y="9161738"/>
            <a:ext cx="3904279" cy="2250523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614356" y="126683"/>
            <a:ext cx="17008312" cy="1387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727205" indent="-863603" lvl="1">
              <a:lnSpc>
                <a:spcPts val="11200"/>
              </a:lnSpc>
              <a:spcBef>
                <a:spcPct val="0"/>
              </a:spcBef>
              <a:buFont typeface="Arial"/>
              <a:buChar char="•"/>
            </a:pPr>
            <a:r>
              <a:rPr lang="en-US" sz="8000">
                <a:solidFill>
                  <a:srgbClr val="000000"/>
                </a:solidFill>
                <a:latin typeface="Marykate"/>
              </a:rPr>
              <a:t>APPLICATION PROGRAMMING INTERFACE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1399857"/>
            <a:ext cx="17622668" cy="1953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840"/>
              </a:lnSpc>
              <a:spcBef>
                <a:spcPct val="0"/>
              </a:spcBef>
            </a:pPr>
            <a:r>
              <a:rPr lang="en-US" sz="5600">
                <a:solidFill>
                  <a:srgbClr val="000000"/>
                </a:solidFill>
                <a:latin typeface="Kollektif"/>
              </a:rPr>
              <a:t>A GUI is an interface for human &lt;&gt; machine communication  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32666" y="6677336"/>
            <a:ext cx="17622668" cy="2943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840"/>
              </a:lnSpc>
            </a:pPr>
            <a:r>
              <a:rPr lang="en-US" sz="5600">
                <a:solidFill>
                  <a:srgbClr val="000000"/>
                </a:solidFill>
                <a:latin typeface="Kollektif"/>
              </a:rPr>
              <a:t>An API is an interface for machine &lt;&gt; machine communication .</a:t>
            </a:r>
          </a:p>
          <a:p>
            <a:pPr algn="just">
              <a:lnSpc>
                <a:spcPts val="7840"/>
              </a:lnSpc>
              <a:spcBef>
                <a:spcPct val="0"/>
              </a:spcBef>
            </a:pPr>
            <a:r>
              <a:rPr lang="en-US" sz="5600">
                <a:solidFill>
                  <a:srgbClr val="000000"/>
                </a:solidFill>
                <a:latin typeface="Kollektif"/>
              </a:rPr>
              <a:t>An API making use of HTTP is called Web API  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2321953" y="3353117"/>
            <a:ext cx="12336300" cy="34385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417" r="0" b="13911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658254" y="9161738"/>
            <a:ext cx="3904279" cy="2250523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614356" y="126683"/>
            <a:ext cx="17008312" cy="1387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727205" indent="-863603" lvl="1">
              <a:lnSpc>
                <a:spcPts val="11200"/>
              </a:lnSpc>
              <a:spcBef>
                <a:spcPct val="0"/>
              </a:spcBef>
              <a:buFont typeface="Arial"/>
              <a:buChar char="•"/>
            </a:pPr>
            <a:r>
              <a:rPr lang="en-US" sz="8000">
                <a:solidFill>
                  <a:srgbClr val="000000"/>
                </a:solidFill>
                <a:latin typeface="Marykate"/>
              </a:rPr>
              <a:t>DIFFERENT TYPES OF APIS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07178" y="1887230"/>
            <a:ext cx="17622668" cy="5975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830157" indent="-915079" lvl="1">
              <a:lnSpc>
                <a:spcPts val="11867"/>
              </a:lnSpc>
              <a:buFont typeface="Arial"/>
              <a:buChar char="•"/>
            </a:pPr>
            <a:r>
              <a:rPr lang="en-US" sz="8476">
                <a:solidFill>
                  <a:srgbClr val="000000"/>
                </a:solidFill>
                <a:latin typeface="Kollektif"/>
              </a:rPr>
              <a:t>Web APIs</a:t>
            </a:r>
          </a:p>
          <a:p>
            <a:pPr algn="just" marL="1830157" indent="-915079" lvl="1">
              <a:lnSpc>
                <a:spcPts val="11867"/>
              </a:lnSpc>
              <a:buFont typeface="Arial"/>
              <a:buChar char="•"/>
            </a:pPr>
            <a:r>
              <a:rPr lang="en-US" sz="8476">
                <a:solidFill>
                  <a:srgbClr val="000000"/>
                </a:solidFill>
                <a:latin typeface="Kollektif"/>
              </a:rPr>
              <a:t>Library APIs</a:t>
            </a:r>
          </a:p>
          <a:p>
            <a:pPr algn="just" marL="1830157" indent="-915079" lvl="1">
              <a:lnSpc>
                <a:spcPts val="11867"/>
              </a:lnSpc>
              <a:buFont typeface="Arial"/>
              <a:buChar char="•"/>
            </a:pPr>
            <a:r>
              <a:rPr lang="en-US" sz="8476">
                <a:solidFill>
                  <a:srgbClr val="000000"/>
                </a:solidFill>
                <a:latin typeface="Kollektif"/>
              </a:rPr>
              <a:t>Operating System APIs</a:t>
            </a:r>
          </a:p>
          <a:p>
            <a:pPr algn="just" marL="1830157" indent="-915079" lvl="1">
              <a:lnSpc>
                <a:spcPts val="11867"/>
              </a:lnSpc>
              <a:spcBef>
                <a:spcPct val="0"/>
              </a:spcBef>
              <a:buFont typeface="Arial"/>
              <a:buChar char="•"/>
            </a:pPr>
            <a:r>
              <a:rPr lang="en-US" sz="8476">
                <a:solidFill>
                  <a:srgbClr val="000000"/>
                </a:solidFill>
                <a:latin typeface="Kollektif"/>
              </a:rPr>
              <a:t>Database APIs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1875" r="0" b="21875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895332" y="-1205074"/>
            <a:ext cx="14442908" cy="12172431"/>
            <a:chOff x="0" y="0"/>
            <a:chExt cx="19257210" cy="16229908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0" t="552" r="44203" b="33677"/>
            <a:stretch>
              <a:fillRect/>
            </a:stretch>
          </p:blipFill>
          <p:spPr>
            <a:xfrm flipH="false" flipV="false" rot="0">
              <a:off x="0" y="0"/>
              <a:ext cx="19257210" cy="16229908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3953514">
              <a:off x="17181264" y="3271816"/>
              <a:ext cx="1617713" cy="1523591"/>
            </a:xfrm>
            <a:prstGeom prst="rect">
              <a:avLst/>
            </a:prstGeom>
          </p:spPr>
        </p:pic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04877" y="567594"/>
            <a:ext cx="2180910" cy="2770209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3240549" y="1781249"/>
            <a:ext cx="11250074" cy="1387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Marykate"/>
              </a:rPr>
              <a:t>2. WHAT IS REST API?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319320" y="3204453"/>
            <a:ext cx="13588954" cy="7905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Kollektif"/>
              </a:rPr>
              <a:t>REST (Representational State Transfer): </a:t>
            </a:r>
          </a:p>
          <a:p>
            <a:pPr marL="1381759" indent="-690880" lvl="1">
              <a:lnSpc>
                <a:spcPts val="8959"/>
              </a:lnSpc>
              <a:buFont typeface="Arial"/>
              <a:buChar char="•"/>
            </a:pPr>
            <a:r>
              <a:rPr lang="en-US" sz="6399">
                <a:solidFill>
                  <a:srgbClr val="000000"/>
                </a:solidFill>
                <a:latin typeface="Kollektif"/>
              </a:rPr>
              <a:t>Architecture style developed by Roy Fielding in 2000.</a:t>
            </a:r>
          </a:p>
          <a:p>
            <a:pPr marL="1381759" indent="-690880" lvl="1">
              <a:lnSpc>
                <a:spcPts val="8959"/>
              </a:lnSpc>
              <a:spcBef>
                <a:spcPct val="0"/>
              </a:spcBef>
              <a:buFont typeface="Arial"/>
              <a:buChar char="•"/>
            </a:pPr>
            <a:r>
              <a:rPr lang="en-US" sz="6399">
                <a:solidFill>
                  <a:srgbClr val="000000"/>
                </a:solidFill>
                <a:latin typeface="Kollektif"/>
              </a:rPr>
              <a:t>C</a:t>
            </a:r>
            <a:r>
              <a:rPr lang="en-US" sz="6399">
                <a:solidFill>
                  <a:srgbClr val="000000"/>
                </a:solidFill>
                <a:latin typeface="Kollektif"/>
              </a:rPr>
              <a:t>ontains a set of principles used to design and develop web services.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1875" r="0" b="21875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2484664" y="-119712"/>
            <a:ext cx="13318671" cy="1661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439"/>
              </a:lnSpc>
              <a:spcBef>
                <a:spcPct val="0"/>
              </a:spcBef>
            </a:pPr>
            <a:r>
              <a:rPr lang="en-US" sz="9600">
                <a:solidFill>
                  <a:srgbClr val="000000"/>
                </a:solidFill>
                <a:latin typeface="Marykate"/>
              </a:rPr>
              <a:t>REST PRINCIPLES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8610" t="32301" r="14209" b="17628"/>
          <a:stretch>
            <a:fillRect/>
          </a:stretch>
        </p:blipFill>
        <p:spPr>
          <a:xfrm flipH="false" flipV="false" rot="0">
            <a:off x="809226" y="1877393"/>
            <a:ext cx="16450074" cy="8150698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699596">
            <a:off x="16243946" y="1305033"/>
            <a:ext cx="1527878" cy="1438983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6867" y="157129"/>
            <a:ext cx="1572705" cy="1997662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494035" y="2277120"/>
            <a:ext cx="15080455" cy="7440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522712" indent="-761356" lvl="1">
              <a:lnSpc>
                <a:spcPts val="9874"/>
              </a:lnSpc>
              <a:buFont typeface="Arial"/>
              <a:buChar char="•"/>
            </a:pPr>
            <a:r>
              <a:rPr lang="en-US" sz="7052">
                <a:solidFill>
                  <a:srgbClr val="000000"/>
                </a:solidFill>
                <a:latin typeface="Kollektif"/>
              </a:rPr>
              <a:t>Client-Server Architecture</a:t>
            </a:r>
          </a:p>
          <a:p>
            <a:pPr marL="1522712" indent="-761356" lvl="1">
              <a:lnSpc>
                <a:spcPts val="9874"/>
              </a:lnSpc>
              <a:buFont typeface="Arial"/>
              <a:buChar char="•"/>
            </a:pPr>
            <a:r>
              <a:rPr lang="en-US" sz="7052">
                <a:solidFill>
                  <a:srgbClr val="000000"/>
                </a:solidFill>
                <a:latin typeface="Kollektif"/>
              </a:rPr>
              <a:t>Stateless Communication</a:t>
            </a:r>
          </a:p>
          <a:p>
            <a:pPr marL="1522712" indent="-761356" lvl="1">
              <a:lnSpc>
                <a:spcPts val="9874"/>
              </a:lnSpc>
              <a:buFont typeface="Arial"/>
              <a:buChar char="•"/>
            </a:pPr>
            <a:r>
              <a:rPr lang="en-US" sz="7052">
                <a:solidFill>
                  <a:srgbClr val="000000"/>
                </a:solidFill>
                <a:latin typeface="Kollektif"/>
              </a:rPr>
              <a:t>Cacheability</a:t>
            </a:r>
          </a:p>
          <a:p>
            <a:pPr marL="1522712" indent="-761356" lvl="1">
              <a:lnSpc>
                <a:spcPts val="9874"/>
              </a:lnSpc>
              <a:buFont typeface="Arial"/>
              <a:buChar char="•"/>
            </a:pPr>
            <a:r>
              <a:rPr lang="en-US" sz="7052">
                <a:solidFill>
                  <a:srgbClr val="000000"/>
                </a:solidFill>
                <a:latin typeface="Kollektif"/>
              </a:rPr>
              <a:t>Uniform Interface</a:t>
            </a:r>
          </a:p>
          <a:p>
            <a:pPr marL="1522712" indent="-761356" lvl="1">
              <a:lnSpc>
                <a:spcPts val="9874"/>
              </a:lnSpc>
              <a:buFont typeface="Arial"/>
              <a:buChar char="•"/>
            </a:pPr>
            <a:r>
              <a:rPr lang="en-US" sz="7052">
                <a:solidFill>
                  <a:srgbClr val="000000"/>
                </a:solidFill>
                <a:latin typeface="Kollektif"/>
              </a:rPr>
              <a:t>Layered System</a:t>
            </a:r>
          </a:p>
          <a:p>
            <a:pPr marL="1522712" indent="-761356" lvl="1">
              <a:lnSpc>
                <a:spcPts val="9874"/>
              </a:lnSpc>
              <a:spcBef>
                <a:spcPct val="0"/>
              </a:spcBef>
              <a:buFont typeface="Arial"/>
              <a:buChar char="•"/>
            </a:pPr>
            <a:r>
              <a:rPr lang="en-US" sz="7052">
                <a:solidFill>
                  <a:srgbClr val="000000"/>
                </a:solidFill>
                <a:latin typeface="Kollektif"/>
              </a:rPr>
              <a:t>Code-on-Demand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4101907">
            <a:off x="4706707" y="246635"/>
            <a:ext cx="828408" cy="6928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1875" r="0" b="21875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288872" y="317960"/>
            <a:ext cx="17710256" cy="9473665"/>
            <a:chOff x="0" y="0"/>
            <a:chExt cx="23613675" cy="12631554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0" t="3518" r="0" b="28697"/>
            <a:stretch>
              <a:fillRect/>
            </a:stretch>
          </p:blipFill>
          <p:spPr>
            <a:xfrm flipH="false" flipV="false" rot="0">
              <a:off x="0" y="406792"/>
              <a:ext cx="23613675" cy="12224761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761161" y="0"/>
              <a:ext cx="968329" cy="1895306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823982" y="2406575"/>
            <a:ext cx="16230600" cy="738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511298" indent="-755649" lvl="1">
              <a:lnSpc>
                <a:spcPts val="9799"/>
              </a:lnSpc>
              <a:buFont typeface="Arial"/>
              <a:buChar char="•"/>
            </a:pPr>
            <a:r>
              <a:rPr lang="en-US" sz="6999">
                <a:solidFill>
                  <a:srgbClr val="000000"/>
                </a:solidFill>
                <a:latin typeface="Kollektif"/>
              </a:rPr>
              <a:t>Use URLs to identify resources</a:t>
            </a:r>
          </a:p>
          <a:p>
            <a:pPr marL="1511298" indent="-755649" lvl="1">
              <a:lnSpc>
                <a:spcPts val="9799"/>
              </a:lnSpc>
              <a:buFont typeface="Arial"/>
              <a:buChar char="•"/>
            </a:pPr>
            <a:r>
              <a:rPr lang="en-US" sz="6999">
                <a:solidFill>
                  <a:srgbClr val="000000"/>
                </a:solidFill>
                <a:latin typeface="Kollektif"/>
              </a:rPr>
              <a:t>Use HTTP methods to specify operations: POST, GET, PUT, DELETE</a:t>
            </a:r>
          </a:p>
          <a:p>
            <a:pPr marL="1511298" indent="-755649" lvl="1">
              <a:lnSpc>
                <a:spcPts val="9799"/>
              </a:lnSpc>
              <a:buFont typeface="Arial"/>
              <a:buChar char="•"/>
            </a:pPr>
            <a:r>
              <a:rPr lang="en-US" sz="6999">
                <a:solidFill>
                  <a:srgbClr val="000000"/>
                </a:solidFill>
                <a:latin typeface="Kollektif"/>
              </a:rPr>
              <a:t>Use HTTP headers</a:t>
            </a:r>
          </a:p>
          <a:p>
            <a:pPr marL="1511298" indent="-755649" lvl="1">
              <a:lnSpc>
                <a:spcPts val="9799"/>
              </a:lnSpc>
              <a:buFont typeface="Arial"/>
              <a:buChar char="•"/>
            </a:pPr>
            <a:r>
              <a:rPr lang="en-US" sz="6999">
                <a:solidFill>
                  <a:srgbClr val="000000"/>
                </a:solidFill>
                <a:latin typeface="Kollektif"/>
              </a:rPr>
              <a:t>Use HTTP status code to indicate success, failure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307019" y="7625956"/>
            <a:ext cx="1893009" cy="2407642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745212" y="828675"/>
            <a:ext cx="13318671" cy="1661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439"/>
              </a:lnSpc>
              <a:spcBef>
                <a:spcPct val="0"/>
              </a:spcBef>
            </a:pPr>
            <a:r>
              <a:rPr lang="en-US" sz="9600">
                <a:solidFill>
                  <a:srgbClr val="000000"/>
                </a:solidFill>
                <a:latin typeface="Marykate"/>
              </a:rPr>
              <a:t>3. REST API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1875" r="0" b="21875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11784" t="14673" r="2087" b="50882"/>
          <a:stretch>
            <a:fillRect/>
          </a:stretch>
        </p:blipFill>
        <p:spPr>
          <a:xfrm flipH="false" flipV="false" rot="0">
            <a:off x="4210150" y="-68166"/>
            <a:ext cx="7549327" cy="2305835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699596">
            <a:off x="3778687" y="115964"/>
            <a:ext cx="862925" cy="812718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2721186" y="154159"/>
            <a:ext cx="10527254" cy="1661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439"/>
              </a:lnSpc>
              <a:spcBef>
                <a:spcPct val="0"/>
              </a:spcBef>
            </a:pPr>
            <a:r>
              <a:rPr lang="en-US" sz="9600">
                <a:solidFill>
                  <a:srgbClr val="000000"/>
                </a:solidFill>
                <a:latin typeface="Marykate"/>
              </a:rPr>
              <a:t>3. THE METHODS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2962300">
            <a:off x="-662544" y="-398389"/>
            <a:ext cx="2786716" cy="2854178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8100000">
            <a:off x="16114224" y="900445"/>
            <a:ext cx="2290151" cy="179881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546427">
            <a:off x="11633332" y="1667574"/>
            <a:ext cx="813183" cy="680117"/>
          </a:xfrm>
          <a:prstGeom prst="rect">
            <a:avLst/>
          </a:prstGeom>
        </p:spPr>
      </p:pic>
      <p:grpSp>
        <p:nvGrpSpPr>
          <p:cNvPr name="Group 9" id="9"/>
          <p:cNvGrpSpPr/>
          <p:nvPr/>
        </p:nvGrpSpPr>
        <p:grpSpPr>
          <a:xfrm rot="113445">
            <a:off x="-596647" y="2252368"/>
            <a:ext cx="19481294" cy="7715350"/>
            <a:chOff x="0" y="0"/>
            <a:chExt cx="25975059" cy="10287134"/>
          </a:xfrm>
        </p:grpSpPr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3"/>
            <a:srcRect l="0" t="27671" r="9225" b="32022"/>
            <a:stretch>
              <a:fillRect/>
            </a:stretch>
          </p:blipFill>
          <p:spPr>
            <a:xfrm flipH="false" flipV="false" rot="-78066">
              <a:off x="858162" y="1372158"/>
              <a:ext cx="23621115" cy="8010482"/>
            </a:xfrm>
            <a:prstGeom prst="rect">
              <a:avLst/>
            </a:prstGeom>
          </p:spPr>
        </p:pic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12">
              <a:alphaModFix amt="57000"/>
            </a:blip>
            <a:srcRect l="0" t="6115" r="27885" b="24686"/>
            <a:stretch>
              <a:fillRect/>
            </a:stretch>
          </p:blipFill>
          <p:spPr>
            <a:xfrm flipH="false" flipV="false" rot="-2572215">
              <a:off x="-135239" y="1362802"/>
              <a:ext cx="4551742" cy="1389466"/>
            </a:xfrm>
            <a:prstGeom prst="rect">
              <a:avLst/>
            </a:prstGeom>
          </p:spPr>
        </p:pic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12">
              <a:alphaModFix amt="57000"/>
            </a:blip>
            <a:srcRect l="0" t="29580" r="15003" b="0"/>
            <a:stretch>
              <a:fillRect/>
            </a:stretch>
          </p:blipFill>
          <p:spPr>
            <a:xfrm flipH="false" flipV="false" rot="-2572215">
              <a:off x="20845726" y="7237040"/>
              <a:ext cx="5364820" cy="1413982"/>
            </a:xfrm>
            <a:prstGeom prst="rect">
              <a:avLst/>
            </a:prstGeom>
          </p:spPr>
        </p:pic>
      </p:grpSp>
      <p:sp>
        <p:nvSpPr>
          <p:cNvPr name="TextBox 13" id="13"/>
          <p:cNvSpPr txBox="true"/>
          <p:nvPr/>
        </p:nvSpPr>
        <p:spPr>
          <a:xfrm rot="0">
            <a:off x="2006149" y="3515434"/>
            <a:ext cx="14275701" cy="5055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080"/>
              </a:lnSpc>
            </a:pPr>
            <a:r>
              <a:rPr lang="en-US" sz="7200">
                <a:solidFill>
                  <a:srgbClr val="000000"/>
                </a:solidFill>
                <a:latin typeface="Marykate"/>
              </a:rPr>
              <a:t>CREATE: POST </a:t>
            </a:r>
          </a:p>
          <a:p>
            <a:pPr algn="just">
              <a:lnSpc>
                <a:spcPts val="10080"/>
              </a:lnSpc>
            </a:pPr>
            <a:r>
              <a:rPr lang="en-US" sz="7200">
                <a:solidFill>
                  <a:srgbClr val="000000"/>
                </a:solidFill>
                <a:latin typeface="Marykate"/>
              </a:rPr>
              <a:t>RETIREVE: GET </a:t>
            </a:r>
          </a:p>
          <a:p>
            <a:pPr algn="just">
              <a:lnSpc>
                <a:spcPts val="10080"/>
              </a:lnSpc>
            </a:pPr>
            <a:r>
              <a:rPr lang="en-US" sz="7200">
                <a:solidFill>
                  <a:srgbClr val="000000"/>
                </a:solidFill>
                <a:latin typeface="Marykate"/>
              </a:rPr>
              <a:t>UPDATE: PUT </a:t>
            </a:r>
          </a:p>
          <a:p>
            <a:pPr algn="just">
              <a:lnSpc>
                <a:spcPts val="10080"/>
              </a:lnSpc>
              <a:spcBef>
                <a:spcPct val="0"/>
              </a:spcBef>
            </a:pPr>
            <a:r>
              <a:rPr lang="en-US" sz="7200">
                <a:solidFill>
                  <a:srgbClr val="000000"/>
                </a:solidFill>
                <a:latin typeface="Marykate"/>
              </a:rPr>
              <a:t>DELETE: DELETE </a:t>
            </a:r>
          </a:p>
        </p:txBody>
      </p:sp>
      <p:pic>
        <p:nvPicPr>
          <p:cNvPr name="Picture 14" id="14"/>
          <p:cNvPicPr>
            <a:picLocks noChangeAspect="true"/>
          </p:cNvPicPr>
          <p:nvPr/>
        </p:nvPicPr>
        <p:blipFill>
          <a:blip r:embed="rId13"/>
          <a:srcRect l="0" t="0" r="0" b="0"/>
          <a:stretch>
            <a:fillRect/>
          </a:stretch>
        </p:blipFill>
        <p:spPr>
          <a:xfrm flipH="false" flipV="false" rot="0">
            <a:off x="6445510" y="3865274"/>
            <a:ext cx="11188826" cy="470603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1875" r="0" b="21875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113445">
            <a:off x="-260701" y="939118"/>
            <a:ext cx="18809403" cy="7449255"/>
            <a:chOff x="0" y="0"/>
            <a:chExt cx="25079204" cy="993234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>
              <a:alphaModFix amt="57000"/>
            </a:blip>
            <a:srcRect l="0" t="6115" r="27885" b="24686"/>
            <a:stretch>
              <a:fillRect/>
            </a:stretch>
          </p:blipFill>
          <p:spPr>
            <a:xfrm flipH="false" flipV="false" rot="-2572215">
              <a:off x="-130575" y="1315800"/>
              <a:ext cx="4394757" cy="1341544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>
              <a:alphaModFix amt="57000"/>
            </a:blip>
            <a:srcRect l="0" t="29580" r="15003" b="0"/>
            <a:stretch>
              <a:fillRect/>
            </a:stretch>
          </p:blipFill>
          <p:spPr>
            <a:xfrm flipH="false" flipV="false" rot="-2572215">
              <a:off x="20126777" y="6987441"/>
              <a:ext cx="5179792" cy="1365215"/>
            </a:xfrm>
            <a:prstGeom prst="rect">
              <a:avLst/>
            </a:prstGeom>
          </p:spPr>
        </p:pic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831584"/>
            <a:ext cx="1682290" cy="2208257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222741" y="-723827"/>
            <a:ext cx="3037292" cy="311082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0695930">
            <a:off x="7639859" y="8297201"/>
            <a:ext cx="2414352" cy="1378375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2176416" y="220979"/>
            <a:ext cx="14686067" cy="14439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759"/>
              </a:lnSpc>
              <a:spcBef>
                <a:spcPct val="0"/>
              </a:spcBef>
            </a:pPr>
            <a:r>
              <a:rPr lang="en-US" sz="8399">
                <a:solidFill>
                  <a:srgbClr val="000000"/>
                </a:solidFill>
                <a:latin typeface="Marykate"/>
              </a:rPr>
              <a:t>REST EXAMPLE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10"/>
          <a:srcRect l="8610" t="32301" r="14209" b="17628"/>
          <a:stretch>
            <a:fillRect/>
          </a:stretch>
        </p:blipFill>
        <p:spPr>
          <a:xfrm flipH="false" flipV="false" rot="0">
            <a:off x="809226" y="1935712"/>
            <a:ext cx="16450074" cy="8150698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109311" y="1931987"/>
            <a:ext cx="16069379" cy="6764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Kollektif"/>
              </a:rPr>
              <a:t>Context: A server with information about users</a:t>
            </a:r>
          </a:p>
          <a:p>
            <a:pPr algn="just" marL="1036320" indent="-518160" lvl="1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000000"/>
                </a:solidFill>
                <a:latin typeface="Kollektif"/>
              </a:rPr>
              <a:t>The GET method is used to retrieve resources</a:t>
            </a:r>
          </a:p>
          <a:p>
            <a:pPr algn="just" marL="1036320" indent="-518160" lvl="1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000000"/>
                </a:solidFill>
                <a:latin typeface="Kollektif"/>
              </a:rPr>
              <a:t>GET /users</a:t>
            </a:r>
          </a:p>
          <a:p>
            <a:pPr algn="just" marL="1036320" indent="-518160" lvl="1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000000"/>
                </a:solidFill>
                <a:latin typeface="Kollektif"/>
              </a:rPr>
              <a:t>GET /users/2</a:t>
            </a:r>
          </a:p>
          <a:p>
            <a:pPr algn="just" marL="1036320" indent="-518160" lvl="1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000000"/>
                </a:solidFill>
                <a:latin typeface="Kollektif"/>
              </a:rPr>
              <a:t>GET /users/2/gender</a:t>
            </a:r>
          </a:p>
          <a:p>
            <a:pPr algn="just" marL="1036320" indent="-518160" lvl="1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000000"/>
                </a:solidFill>
                <a:latin typeface="Kollektif"/>
              </a:rPr>
              <a:t>GET /users/2/name</a:t>
            </a:r>
          </a:p>
          <a:p>
            <a:pPr algn="just" marL="1036320" indent="-518160" lvl="1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000000"/>
                </a:solidFill>
                <a:latin typeface="Kollektif"/>
              </a:rPr>
              <a:t>GET /users?page=1</a:t>
            </a:r>
          </a:p>
          <a:p>
            <a:pPr algn="just" marL="1036320" indent="-518160" lvl="1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000000"/>
                </a:solidFill>
                <a:latin typeface="Kollektif"/>
              </a:rPr>
              <a:t>GET /users?gender=female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DAFh8LrFhQQ</dc:identifier>
  <dcterms:modified xsi:type="dcterms:W3CDTF">2011-08-01T06:04:30Z</dcterms:modified>
  <cp:revision>1</cp:revision>
  <dc:title>REST</dc:title>
</cp:coreProperties>
</file>

<file path=docProps/thumbnail.jpeg>
</file>